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6200438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3D959-9D99-4D52-B864-B5F1BAA3E8F0}" v="2" dt="2024-04-02T19:31:40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22" d="100"/>
          <a:sy n="22" d="100"/>
        </p:scale>
        <p:origin x="2091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586" y="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FFBCC72-6EEE-05DF-EFA1-4249DFBEBB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79183E-D407-2408-B6CE-E177449445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88433-ECF7-4970-A525-B0986FAD26A6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CDCABD6-4DC7-F48C-9804-EB64E2E516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8E4A5DF-FF61-31D9-E1A4-77D822EBB9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EE9A3-2625-42D7-A028-1D9191602F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4000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982F5-45E5-411A-95B3-6A902A9D5F59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4F6DE-8B8C-4A48-BF73-32E1B8071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252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14616" rtl="0" eaLnBrk="1" latinLnBrk="0" hangingPunct="1">
      <a:defRPr sz="1594" kern="1200">
        <a:solidFill>
          <a:schemeClr val="tx1"/>
        </a:solidFill>
        <a:latin typeface="+mn-lt"/>
        <a:ea typeface="+mn-ea"/>
        <a:cs typeface="+mn-cs"/>
      </a:defRPr>
    </a:lvl1pPr>
    <a:lvl2pPr marL="607308" algn="l" defTabSz="1214616" rtl="0" eaLnBrk="1" latinLnBrk="0" hangingPunct="1">
      <a:defRPr sz="1594" kern="1200">
        <a:solidFill>
          <a:schemeClr val="tx1"/>
        </a:solidFill>
        <a:latin typeface="+mn-lt"/>
        <a:ea typeface="+mn-ea"/>
        <a:cs typeface="+mn-cs"/>
      </a:defRPr>
    </a:lvl2pPr>
    <a:lvl3pPr marL="1214616" algn="l" defTabSz="1214616" rtl="0" eaLnBrk="1" latinLnBrk="0" hangingPunct="1">
      <a:defRPr sz="1594" kern="1200">
        <a:solidFill>
          <a:schemeClr val="tx1"/>
        </a:solidFill>
        <a:latin typeface="+mn-lt"/>
        <a:ea typeface="+mn-ea"/>
        <a:cs typeface="+mn-cs"/>
      </a:defRPr>
    </a:lvl3pPr>
    <a:lvl4pPr marL="1821924" algn="l" defTabSz="1214616" rtl="0" eaLnBrk="1" latinLnBrk="0" hangingPunct="1">
      <a:defRPr sz="1594" kern="1200">
        <a:solidFill>
          <a:schemeClr val="tx1"/>
        </a:solidFill>
        <a:latin typeface="+mn-lt"/>
        <a:ea typeface="+mn-ea"/>
        <a:cs typeface="+mn-cs"/>
      </a:defRPr>
    </a:lvl4pPr>
    <a:lvl5pPr marL="2429232" algn="l" defTabSz="1214616" rtl="0" eaLnBrk="1" latinLnBrk="0" hangingPunct="1">
      <a:defRPr sz="1594" kern="1200">
        <a:solidFill>
          <a:schemeClr val="tx1"/>
        </a:solidFill>
        <a:latin typeface="+mn-lt"/>
        <a:ea typeface="+mn-ea"/>
        <a:cs typeface="+mn-cs"/>
      </a:defRPr>
    </a:lvl5pPr>
    <a:lvl6pPr marL="3036539" algn="l" defTabSz="1214616" rtl="0" eaLnBrk="1" latinLnBrk="0" hangingPunct="1">
      <a:defRPr sz="1594" kern="1200">
        <a:solidFill>
          <a:schemeClr val="tx1"/>
        </a:solidFill>
        <a:latin typeface="+mn-lt"/>
        <a:ea typeface="+mn-ea"/>
        <a:cs typeface="+mn-cs"/>
      </a:defRPr>
    </a:lvl6pPr>
    <a:lvl7pPr marL="3643847" algn="l" defTabSz="1214616" rtl="0" eaLnBrk="1" latinLnBrk="0" hangingPunct="1">
      <a:defRPr sz="1594" kern="1200">
        <a:solidFill>
          <a:schemeClr val="tx1"/>
        </a:solidFill>
        <a:latin typeface="+mn-lt"/>
        <a:ea typeface="+mn-ea"/>
        <a:cs typeface="+mn-cs"/>
      </a:defRPr>
    </a:lvl7pPr>
    <a:lvl8pPr marL="4251154" algn="l" defTabSz="1214616" rtl="0" eaLnBrk="1" latinLnBrk="0" hangingPunct="1">
      <a:defRPr sz="1594" kern="1200">
        <a:solidFill>
          <a:schemeClr val="tx1"/>
        </a:solidFill>
        <a:latin typeface="+mn-lt"/>
        <a:ea typeface="+mn-ea"/>
        <a:cs typeface="+mn-cs"/>
      </a:defRPr>
    </a:lvl8pPr>
    <a:lvl9pPr marL="4858462" algn="l" defTabSz="1214616" rtl="0" eaLnBrk="1" latinLnBrk="0" hangingPunct="1">
      <a:defRPr sz="15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3534924"/>
            <a:ext cx="13770372" cy="7519835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11344752"/>
            <a:ext cx="12150329" cy="5214884"/>
          </a:xfrm>
        </p:spPr>
        <p:txBody>
          <a:bodyPr/>
          <a:lstStyle>
            <a:lvl1pPr marL="0" indent="0" algn="ctr">
              <a:buNone/>
              <a:defRPr sz="4252"/>
            </a:lvl1pPr>
            <a:lvl2pPr marL="810021" indent="0" algn="ctr">
              <a:buNone/>
              <a:defRPr sz="3543"/>
            </a:lvl2pPr>
            <a:lvl3pPr marL="1620042" indent="0" algn="ctr">
              <a:buNone/>
              <a:defRPr sz="3189"/>
            </a:lvl3pPr>
            <a:lvl4pPr marL="2430064" indent="0" algn="ctr">
              <a:buNone/>
              <a:defRPr sz="2835"/>
            </a:lvl4pPr>
            <a:lvl5pPr marL="3240085" indent="0" algn="ctr">
              <a:buNone/>
              <a:defRPr sz="2835"/>
            </a:lvl5pPr>
            <a:lvl6pPr marL="4050106" indent="0" algn="ctr">
              <a:buNone/>
              <a:defRPr sz="2835"/>
            </a:lvl6pPr>
            <a:lvl7pPr marL="4860127" indent="0" algn="ctr">
              <a:buNone/>
              <a:defRPr sz="2835"/>
            </a:lvl7pPr>
            <a:lvl8pPr marL="5670149" indent="0" algn="ctr">
              <a:buNone/>
              <a:defRPr sz="2835"/>
            </a:lvl8pPr>
            <a:lvl9pPr marL="6480170" indent="0" algn="ctr">
              <a:buNone/>
              <a:defRPr sz="283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53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26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1149975"/>
            <a:ext cx="3493219" cy="183045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1149975"/>
            <a:ext cx="10277153" cy="183045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768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resentacao em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AAA986E3-5D78-1CDE-D4C6-CEEADDE00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01471" y="5749874"/>
            <a:ext cx="7653749" cy="10161626"/>
          </a:xfrm>
        </p:spPr>
        <p:txBody>
          <a:bodyPr>
            <a:normAutofit/>
          </a:bodyPr>
          <a:lstStyle>
            <a:lvl1pPr marL="404977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1pPr>
            <a:lvl2pPr marL="1214933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2pPr>
            <a:lvl3pPr marL="2024888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3pPr>
            <a:lvl4pPr marL="2834844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4pPr>
            <a:lvl5pPr marL="3644798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A7F775B-E709-E89C-2127-50CA29A24AE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345216" y="5749874"/>
            <a:ext cx="7653750" cy="10161626"/>
          </a:xfrm>
        </p:spPr>
        <p:txBody>
          <a:bodyPr>
            <a:normAutofit/>
          </a:bodyPr>
          <a:lstStyle>
            <a:lvl1pPr marL="404977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1pPr>
            <a:lvl2pPr marL="1214933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2pPr>
            <a:lvl3pPr marL="2024888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3pPr>
            <a:lvl4pPr marL="2834844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4pPr>
            <a:lvl5pPr marL="3644798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16" y="15911500"/>
            <a:ext cx="15510003" cy="4783359"/>
          </a:xfrm>
        </p:spPr>
        <p:txBody>
          <a:bodyPr>
            <a:normAutofit/>
          </a:bodyPr>
          <a:lstStyle>
            <a:lvl1pPr marL="404977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1pPr>
            <a:lvl2pPr marL="1214933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2pPr>
            <a:lvl3pPr marL="2024888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3pPr>
            <a:lvl4pPr marL="2834844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4pPr>
            <a:lvl5pPr marL="3644798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627F5D6A-BE73-F0D2-0E5F-ABD93EBABE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3780" y="3938116"/>
            <a:ext cx="13972878" cy="693587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60">
                <a:latin typeface="+mj-lt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5E438F0E-C44C-6CD8-CED0-68F036052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954" y="2638576"/>
            <a:ext cx="11894528" cy="1428600"/>
          </a:xfr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endParaRPr lang="pt-BR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E4057FCB-DDCF-1B5E-719C-511F3752F1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13779" y="4547350"/>
            <a:ext cx="13972878" cy="752683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29">
                <a:latin typeface="+mj-lt"/>
              </a:defRPr>
            </a:lvl1pPr>
            <a:lvl2pPr>
              <a:defRPr sz="1329">
                <a:latin typeface="+mj-lt"/>
              </a:defRPr>
            </a:lvl2pPr>
            <a:lvl3pPr>
              <a:defRPr sz="1329">
                <a:latin typeface="+mj-lt"/>
              </a:defRPr>
            </a:lvl3pPr>
            <a:lvl4pPr>
              <a:defRPr sz="1329">
                <a:latin typeface="+mj-lt"/>
              </a:defRPr>
            </a:lvl4pPr>
            <a:lvl5pPr>
              <a:defRPr sz="1329">
                <a:latin typeface="+mj-lt"/>
              </a:defRPr>
            </a:lvl5pPr>
          </a:lstStyle>
          <a:p>
            <a:pPr lvl="0"/>
            <a:endParaRPr lang="pt-BR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BC490944-8A24-B7FF-C199-A564EDEBEC81}"/>
              </a:ext>
            </a:extLst>
          </p:cNvPr>
          <p:cNvSpPr/>
          <p:nvPr userDrawn="1"/>
        </p:nvSpPr>
        <p:spPr>
          <a:xfrm>
            <a:off x="345217" y="2202708"/>
            <a:ext cx="1807737" cy="1807649"/>
          </a:xfrm>
          <a:prstGeom prst="ellipse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6355"/>
          </a:p>
        </p:txBody>
      </p:sp>
    </p:spTree>
    <p:extLst>
      <p:ext uri="{BB962C8B-B14F-4D97-AF65-F5344CB8AC3E}">
        <p14:creationId xmlns:p14="http://schemas.microsoft.com/office/powerpoint/2010/main" val="255817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truco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E9259-36AE-A0F0-8906-26F3B415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b="1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801D77F-182E-C559-BA47-8314DB174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0F0EC3-5E84-01B3-92D9-89B001AA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8B79A31-B4EB-21E5-6ACE-A279E1E3F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5F34BF-95E3-3D47-6741-B8F5786E8A73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113780" y="5749875"/>
            <a:ext cx="13972878" cy="13704701"/>
          </a:xfrm>
        </p:spPr>
        <p:txBody>
          <a:bodyPr>
            <a:normAutofit/>
          </a:bodyPr>
          <a:lstStyle>
            <a:lvl1pPr marL="404977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1pPr>
            <a:lvl2pPr marL="1214933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2pPr>
            <a:lvl3pPr marL="2024888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3pPr>
            <a:lvl4pPr marL="2834844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4pPr>
            <a:lvl5pPr marL="3644798" indent="-404977">
              <a:buClr>
                <a:schemeClr val="accent5"/>
              </a:buClr>
              <a:buFont typeface="Arial" panose="020B0604020202020204" pitchFamily="34" charset="0"/>
              <a:buChar char="•"/>
              <a:defRPr sz="1860"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8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84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5384888"/>
            <a:ext cx="13972878" cy="8984801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14454688"/>
            <a:ext cx="13972878" cy="4724895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1pPr>
            <a:lvl2pPr marL="810021" indent="0">
              <a:buNone/>
              <a:defRPr sz="3543">
                <a:solidFill>
                  <a:schemeClr val="tx1">
                    <a:tint val="82000"/>
                  </a:schemeClr>
                </a:solidFill>
              </a:defRPr>
            </a:lvl2pPr>
            <a:lvl3pPr marL="1620042" indent="0">
              <a:buNone/>
              <a:defRPr sz="3189">
                <a:solidFill>
                  <a:schemeClr val="tx1">
                    <a:tint val="82000"/>
                  </a:schemeClr>
                </a:solidFill>
              </a:defRPr>
            </a:lvl3pPr>
            <a:lvl4pPr marL="2430064" indent="0">
              <a:buNone/>
              <a:defRPr sz="2835">
                <a:solidFill>
                  <a:schemeClr val="tx1">
                    <a:tint val="82000"/>
                  </a:schemeClr>
                </a:solidFill>
              </a:defRPr>
            </a:lvl4pPr>
            <a:lvl5pPr marL="3240085" indent="0">
              <a:buNone/>
              <a:defRPr sz="2835">
                <a:solidFill>
                  <a:schemeClr val="tx1">
                    <a:tint val="82000"/>
                  </a:schemeClr>
                </a:solidFill>
              </a:defRPr>
            </a:lvl5pPr>
            <a:lvl6pPr marL="4050106" indent="0">
              <a:buNone/>
              <a:defRPr sz="2835">
                <a:solidFill>
                  <a:schemeClr val="tx1">
                    <a:tint val="82000"/>
                  </a:schemeClr>
                </a:solidFill>
              </a:defRPr>
            </a:lvl6pPr>
            <a:lvl7pPr marL="4860127" indent="0">
              <a:buNone/>
              <a:defRPr sz="2835">
                <a:solidFill>
                  <a:schemeClr val="tx1">
                    <a:tint val="82000"/>
                  </a:schemeClr>
                </a:solidFill>
              </a:defRPr>
            </a:lvl7pPr>
            <a:lvl8pPr marL="5670149" indent="0">
              <a:buNone/>
              <a:defRPr sz="2835">
                <a:solidFill>
                  <a:schemeClr val="tx1">
                    <a:tint val="82000"/>
                  </a:schemeClr>
                </a:solidFill>
              </a:defRPr>
            </a:lvl8pPr>
            <a:lvl9pPr marL="6480170" indent="0">
              <a:buNone/>
              <a:defRPr sz="2835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1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5749874"/>
            <a:ext cx="6885186" cy="137047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5749874"/>
            <a:ext cx="6885186" cy="137047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63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149979"/>
            <a:ext cx="13972878" cy="417491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5294885"/>
            <a:ext cx="6853544" cy="2594941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7889827"/>
            <a:ext cx="6853544" cy="116047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5294885"/>
            <a:ext cx="6887296" cy="2594941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7889827"/>
            <a:ext cx="6887296" cy="116047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89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58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33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439968"/>
            <a:ext cx="5225063" cy="5039889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3109937"/>
            <a:ext cx="8201472" cy="15349662"/>
          </a:xfrm>
        </p:spPr>
        <p:txBody>
          <a:bodyPr/>
          <a:lstStyle>
            <a:lvl1pPr>
              <a:defRPr sz="5669"/>
            </a:lvl1pPr>
            <a:lvl2pPr>
              <a:defRPr sz="4961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6479857"/>
            <a:ext cx="5225063" cy="12004738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90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439968"/>
            <a:ext cx="5225063" cy="5039889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3109937"/>
            <a:ext cx="8201472" cy="15349662"/>
          </a:xfrm>
        </p:spPr>
        <p:txBody>
          <a:bodyPr anchor="t"/>
          <a:lstStyle>
            <a:lvl1pPr marL="0" indent="0">
              <a:buNone/>
              <a:defRPr sz="5669"/>
            </a:lvl1pPr>
            <a:lvl2pPr marL="810021" indent="0">
              <a:buNone/>
              <a:defRPr sz="4961"/>
            </a:lvl2pPr>
            <a:lvl3pPr marL="1620042" indent="0">
              <a:buNone/>
              <a:defRPr sz="4252"/>
            </a:lvl3pPr>
            <a:lvl4pPr marL="2430064" indent="0">
              <a:buNone/>
              <a:defRPr sz="3543"/>
            </a:lvl4pPr>
            <a:lvl5pPr marL="3240085" indent="0">
              <a:buNone/>
              <a:defRPr sz="3543"/>
            </a:lvl5pPr>
            <a:lvl6pPr marL="4050106" indent="0">
              <a:buNone/>
              <a:defRPr sz="3543"/>
            </a:lvl6pPr>
            <a:lvl7pPr marL="4860127" indent="0">
              <a:buNone/>
              <a:defRPr sz="3543"/>
            </a:lvl7pPr>
            <a:lvl8pPr marL="5670149" indent="0">
              <a:buNone/>
              <a:defRPr sz="3543"/>
            </a:lvl8pPr>
            <a:lvl9pPr marL="6480170" indent="0">
              <a:buNone/>
              <a:defRPr sz="354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6479857"/>
            <a:ext cx="5225063" cy="12004738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99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2638576"/>
            <a:ext cx="13972878" cy="1428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5749874"/>
            <a:ext cx="13972878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20019564"/>
            <a:ext cx="364509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74A002-40CD-48D3-808E-DA58E42F0C75}" type="datetimeFigureOut">
              <a:rPr lang="pt-BR" smtClean="0"/>
              <a:t>18/10/2024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20019564"/>
            <a:ext cx="54676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20019564"/>
            <a:ext cx="364509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0F2D7-D7A0-496F-817A-8FDD840AD864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26AB5B6-D5EF-5BEB-7331-FBDA83357FC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80241"/>
            <a:ext cx="16200438" cy="1619284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E4EB09A6-CB9C-3709-84F4-BA9909C1D63A}"/>
              </a:ext>
            </a:extLst>
          </p:cNvPr>
          <p:cNvGrpSpPr/>
          <p:nvPr userDrawn="1"/>
        </p:nvGrpSpPr>
        <p:grpSpPr>
          <a:xfrm>
            <a:off x="0" y="308984"/>
            <a:ext cx="16200438" cy="2329592"/>
            <a:chOff x="258762" y="800897"/>
            <a:chExt cx="7559675" cy="1087120"/>
          </a:xfrm>
        </p:grpSpPr>
        <p:pic>
          <p:nvPicPr>
            <p:cNvPr id="9" name="Imagem 8" descr="Uma imagem contendo ao ar livre, faca&#10;&#10;Descrição gerada automaticamente">
              <a:extLst>
                <a:ext uri="{FF2B5EF4-FFF2-40B4-BE49-F238E27FC236}">
                  <a16:creationId xmlns:a16="http://schemas.microsoft.com/office/drawing/2014/main" id="{E12A452C-466C-E13C-918E-31E208B22D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762" y="800897"/>
              <a:ext cx="7559675" cy="1087120"/>
            </a:xfrm>
            <a:prstGeom prst="rect">
              <a:avLst/>
            </a:prstGeom>
          </p:spPr>
        </p:pic>
        <p:pic>
          <p:nvPicPr>
            <p:cNvPr id="10" name="Imagem 9" descr="Logotipo&#10;&#10;Descrição gerada automaticamente">
              <a:extLst>
                <a:ext uri="{FF2B5EF4-FFF2-40B4-BE49-F238E27FC236}">
                  <a16:creationId xmlns:a16="http://schemas.microsoft.com/office/drawing/2014/main" id="{5563B1AD-287D-E9E5-91DA-E2DEAA162A9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811"/>
            <a:stretch/>
          </p:blipFill>
          <p:spPr bwMode="auto">
            <a:xfrm>
              <a:off x="5362892" y="1000287"/>
              <a:ext cx="137604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F99157B-85F2-C20B-E124-04F03256C134}"/>
              </a:ext>
            </a:extLst>
          </p:cNvPr>
          <p:cNvSpPr txBox="1"/>
          <p:nvPr userDrawn="1"/>
        </p:nvSpPr>
        <p:spPr>
          <a:xfrm>
            <a:off x="1700081" y="662307"/>
            <a:ext cx="8060861" cy="14857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657" b="1" dirty="0">
                <a:latin typeface="Trebuchet MS" panose="020B0603020202020204" pitchFamily="34" charset="0"/>
              </a:rPr>
              <a:t>41º Congresso Brasileiro de Sistemas Particulados</a:t>
            </a:r>
          </a:p>
          <a:p>
            <a:pPr algn="ctr">
              <a:spcBef>
                <a:spcPts val="1329"/>
              </a:spcBef>
            </a:pPr>
            <a:r>
              <a:rPr lang="pt-BR" sz="2657" dirty="0">
                <a:latin typeface="Trebuchet MS" panose="020B0603020202020204" pitchFamily="34" charset="0"/>
              </a:rPr>
              <a:t>20 a 23 de outubro de 2024</a:t>
            </a:r>
          </a:p>
          <a:p>
            <a:pPr algn="ctr"/>
            <a:r>
              <a:rPr lang="pt-BR" sz="2657" dirty="0">
                <a:latin typeface="Trebuchet MS" panose="020B0603020202020204" pitchFamily="34" charset="0"/>
              </a:rPr>
              <a:t>São Cristóvão, Sergipe</a:t>
            </a:r>
          </a:p>
        </p:txBody>
      </p:sp>
    </p:spTree>
    <p:extLst>
      <p:ext uri="{BB962C8B-B14F-4D97-AF65-F5344CB8AC3E}">
        <p14:creationId xmlns:p14="http://schemas.microsoft.com/office/powerpoint/2010/main" val="160397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ctr" defTabSz="1620042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Espaço Reservado para Conteúdo 38">
            <a:extLst>
              <a:ext uri="{FF2B5EF4-FFF2-40B4-BE49-F238E27FC236}">
                <a16:creationId xmlns:a16="http://schemas.microsoft.com/office/drawing/2014/main" id="{A62DCC8E-A860-E773-9B8A-BB51DFF177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0" name="Espaço Reservado para Conteúdo 39">
            <a:extLst>
              <a:ext uri="{FF2B5EF4-FFF2-40B4-BE49-F238E27FC236}">
                <a16:creationId xmlns:a16="http://schemas.microsoft.com/office/drawing/2014/main" id="{04190D0C-A1B8-4CC1-A250-DF013712CF22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8" name="Espaço Reservado para Conteúdo 37">
            <a:extLst>
              <a:ext uri="{FF2B5EF4-FFF2-40B4-BE49-F238E27FC236}">
                <a16:creationId xmlns:a16="http://schemas.microsoft.com/office/drawing/2014/main" id="{FA13F158-00F7-41E2-4455-3A9C58409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DCF5CAFF-FC78-86CD-031A-351776BAA8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pt-BR"/>
              <a:t>BARROZO, Marcos Antonio Souza</a:t>
            </a:r>
            <a:r>
              <a:rPr lang="pt-BR" baseline="30000"/>
              <a:t>1</a:t>
            </a:r>
            <a:r>
              <a:rPr lang="pt-BR"/>
              <a:t>; PEREIRA, Nehemias Curvelo</a:t>
            </a:r>
            <a:r>
              <a:rPr lang="pt-BR" baseline="30000"/>
              <a:t>2</a:t>
            </a:r>
            <a:r>
              <a:rPr lang="pt-BR"/>
              <a:t>; SANTANA, César Costapinto</a:t>
            </a:r>
            <a:r>
              <a:rPr lang="pt-BR" baseline="30000"/>
              <a:t>3,4</a:t>
            </a:r>
            <a:r>
              <a:rPr lang="pt-BR"/>
              <a:t>; </a:t>
            </a:r>
            <a:br>
              <a:rPr lang="pt-BR"/>
            </a:br>
            <a:r>
              <a:rPr lang="pt-BR"/>
              <a:t>MEDRONHO, Ricardo de Andrade</a:t>
            </a:r>
            <a:r>
              <a:rPr lang="pt-BR" baseline="30000"/>
              <a:t>5</a:t>
            </a:r>
            <a:r>
              <a:rPr lang="pt-BR"/>
              <a:t>; FREIRE, José Teixeira*</a:t>
            </a:r>
            <a:r>
              <a:rPr lang="pt-BR" baseline="30000"/>
              <a:t>6</a:t>
            </a:r>
            <a:endParaRPr lang="pt-BR" baseline="30000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A0D4B5D-8BDE-CD40-91DF-89751B43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[TÍTULO] MODELO PARA A APRESENTAÇÃO DE TRABALHOS EM PAINÉIS NO 41º CONGRESSO BRASILEIRO DE SISTEMAS PARTICULADOS</a:t>
            </a:r>
            <a:endParaRPr lang="pt-BR" dirty="0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07EE4B34-992D-2D49-8C96-55DFCD424AC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aseline="30000"/>
              <a:t>1</a:t>
            </a:r>
            <a:r>
              <a:rPr lang="pt-BR"/>
              <a:t> Faculdade de Engenharia Química, Universidade Federal de Uberlândia (UFU); </a:t>
            </a:r>
            <a:r>
              <a:rPr lang="pt-BR" baseline="30000"/>
              <a:t>2</a:t>
            </a:r>
            <a:r>
              <a:rPr lang="pt-BR"/>
              <a:t> Departamento de Engenharia Química, Universidade Estadual de Maringá (UEM)</a:t>
            </a:r>
          </a:p>
          <a:p>
            <a:r>
              <a:rPr lang="pt-BR" baseline="30000"/>
              <a:t>3</a:t>
            </a:r>
            <a:r>
              <a:rPr lang="pt-BR"/>
              <a:t> Faculdade de Engenharia Química, Universidade Estadual de Campinas (UNICAMP); </a:t>
            </a:r>
            <a:r>
              <a:rPr lang="pt-BR" baseline="30000"/>
              <a:t>4</a:t>
            </a:r>
            <a:r>
              <a:rPr lang="pt-BR"/>
              <a:t> Instituto de Tecnologia e Pesquisa, Universidade Tiradentes (Unit)</a:t>
            </a:r>
          </a:p>
          <a:p>
            <a:r>
              <a:rPr lang="pt-BR" baseline="30000"/>
              <a:t>5</a:t>
            </a:r>
            <a:r>
              <a:rPr lang="pt-BR"/>
              <a:t> Escola de Química, Universidade Federal do Rio de Janeiro (UFRJ); </a:t>
            </a:r>
            <a:r>
              <a:rPr lang="pt-BR" baseline="30000"/>
              <a:t>6</a:t>
            </a:r>
            <a:r>
              <a:rPr lang="pt-BR"/>
              <a:t> Departamento de Engenharia Química, Universidade Federal de São Carlos (UFSCar)</a:t>
            </a:r>
          </a:p>
          <a:p>
            <a:r>
              <a:rPr lang="pt-BR"/>
              <a:t>* Autor de correspondência. E-mail: apenas_um_dos_autores@gmail.com</a:t>
            </a:r>
            <a:endParaRPr lang="pt-BR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1BD3283-17C9-92C5-CEEC-5104AE38003D}"/>
              </a:ext>
            </a:extLst>
          </p:cNvPr>
          <p:cNvSpPr txBox="1"/>
          <p:nvPr/>
        </p:nvSpPr>
        <p:spPr>
          <a:xfrm>
            <a:off x="345596" y="5315215"/>
            <a:ext cx="7653375" cy="419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126" dirty="0"/>
              <a:t>INTRODUÇÃO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ECCB13A-1D23-3FDA-EF6C-115A8C146AC6}"/>
              </a:ext>
            </a:extLst>
          </p:cNvPr>
          <p:cNvSpPr txBox="1"/>
          <p:nvPr/>
        </p:nvSpPr>
        <p:spPr>
          <a:xfrm>
            <a:off x="8201467" y="5315215"/>
            <a:ext cx="7653375" cy="419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126" dirty="0"/>
              <a:t>TÍTULO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F579A70A-6049-6C3E-3860-0518C7AEF5EC}"/>
              </a:ext>
            </a:extLst>
          </p:cNvPr>
          <p:cNvSpPr txBox="1"/>
          <p:nvPr/>
        </p:nvSpPr>
        <p:spPr>
          <a:xfrm>
            <a:off x="345596" y="11635748"/>
            <a:ext cx="7653375" cy="419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126" dirty="0"/>
              <a:t>TÍTULO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179D730-A5B1-6FB6-695B-3A9146F4A34C}"/>
              </a:ext>
            </a:extLst>
          </p:cNvPr>
          <p:cNvSpPr txBox="1"/>
          <p:nvPr/>
        </p:nvSpPr>
        <p:spPr>
          <a:xfrm>
            <a:off x="8201467" y="11635748"/>
            <a:ext cx="7653375" cy="419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126" dirty="0"/>
              <a:t>TÍTULO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9F959B4E-C004-3AA9-BA8B-CDD49FCAB0FD}"/>
              </a:ext>
            </a:extLst>
          </p:cNvPr>
          <p:cNvSpPr txBox="1"/>
          <p:nvPr/>
        </p:nvSpPr>
        <p:spPr>
          <a:xfrm>
            <a:off x="345596" y="15431280"/>
            <a:ext cx="15509246" cy="419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126" dirty="0"/>
              <a:t>CONCLUSÃO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6CC3B58E-1743-E531-4C6A-A324B21CE804}"/>
              </a:ext>
            </a:extLst>
          </p:cNvPr>
          <p:cNvSpPr txBox="1"/>
          <p:nvPr/>
        </p:nvSpPr>
        <p:spPr>
          <a:xfrm>
            <a:off x="345596" y="18040038"/>
            <a:ext cx="15509246" cy="4194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126" dirty="0"/>
              <a:t>REFERÊNCIAS BIBLIOGRÁFICAS</a:t>
            </a:r>
          </a:p>
        </p:txBody>
      </p:sp>
      <p:sp>
        <p:nvSpPr>
          <p:cNvPr id="33" name="CaixaDeTexto 9">
            <a:extLst>
              <a:ext uri="{FF2B5EF4-FFF2-40B4-BE49-F238E27FC236}">
                <a16:creationId xmlns:a16="http://schemas.microsoft.com/office/drawing/2014/main" id="{9F705C8A-215C-C650-2E86-B290B353169C}"/>
              </a:ext>
            </a:extLst>
          </p:cNvPr>
          <p:cNvSpPr txBox="1"/>
          <p:nvPr/>
        </p:nvSpPr>
        <p:spPr>
          <a:xfrm>
            <a:off x="57936" y="3521955"/>
            <a:ext cx="2095312" cy="1728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126" dirty="0">
                <a:solidFill>
                  <a:srgbClr val="FF0000"/>
                </a:solidFill>
              </a:rPr>
              <a:t>Trocar pelo brasão da instituição do primeiro autor do trabalho</a:t>
            </a:r>
          </a:p>
        </p:txBody>
      </p:sp>
      <p:pic>
        <p:nvPicPr>
          <p:cNvPr id="34" name="Imagem 33">
            <a:extLst>
              <a:ext uri="{FF2B5EF4-FFF2-40B4-BE49-F238E27FC236}">
                <a16:creationId xmlns:a16="http://schemas.microsoft.com/office/drawing/2014/main" id="{31E291DA-48BC-3514-02BD-F8B1201BF6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47" y="2452996"/>
            <a:ext cx="717172" cy="129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16CBBE1-CF80-46A2-D9DE-7B8CF82B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Orientações para confecção dos banners</a:t>
            </a:r>
            <a:br>
              <a:rPr lang="pt-BR" dirty="0"/>
            </a:br>
            <a:r>
              <a:rPr lang="pt-BR" dirty="0"/>
              <a:t>(apague esta página)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D6552C0-B0C6-61D8-89A8-64C1B9693409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r>
              <a:rPr lang="pt-BR" dirty="0"/>
              <a:t>Elaboração do banner:</a:t>
            </a:r>
          </a:p>
          <a:p>
            <a:pPr lvl="1"/>
            <a:r>
              <a:rPr lang="pt-BR" dirty="0"/>
              <a:t>Priorize elementos visuais, gráficos e imagens para atrair a atenção do público, evitando o excesso de texto;</a:t>
            </a:r>
          </a:p>
          <a:p>
            <a:pPr lvl="1"/>
            <a:r>
              <a:rPr lang="pt-BR" dirty="0"/>
              <a:t>Evite abreviações e utilize fontes e cores que garantam a leitura fácil a uma distância de 1 metro;</a:t>
            </a:r>
          </a:p>
          <a:p>
            <a:pPr lvl="1"/>
            <a:r>
              <a:rPr lang="pt-BR" dirty="0"/>
              <a:t>O pôster deve ser elaborado conforme o modelo disponibilizado;</a:t>
            </a:r>
          </a:p>
          <a:p>
            <a:pPr lvl="1"/>
            <a:r>
              <a:rPr lang="pt-BR" dirty="0"/>
              <a:t>O modelo está na proporção que garante a impressão correta, </a:t>
            </a:r>
            <a:r>
              <a:rPr lang="pt-BR" b="1" dirty="0"/>
              <a:t>NÃO</a:t>
            </a:r>
            <a:r>
              <a:rPr lang="pt-BR" dirty="0"/>
              <a:t> redimensione o arquivo;</a:t>
            </a:r>
          </a:p>
          <a:p>
            <a:r>
              <a:rPr lang="pt-BR" dirty="0"/>
              <a:t>Impressão:</a:t>
            </a:r>
          </a:p>
          <a:p>
            <a:pPr lvl="1"/>
            <a:r>
              <a:rPr lang="pt-BR" dirty="0"/>
              <a:t>Dimensão: 90cm de largura por 120 cm de altura;</a:t>
            </a:r>
          </a:p>
          <a:p>
            <a:pPr lvl="1"/>
            <a:r>
              <a:rPr lang="pt-BR" dirty="0"/>
              <a:t>Material recomendado: impressão em papel, para ser fixado com fita adesiva nos expositores;</a:t>
            </a:r>
          </a:p>
          <a:p>
            <a:pPr lvl="1"/>
            <a:r>
              <a:rPr lang="pt-BR" dirty="0"/>
              <a:t>Caso opte por lona, o banner deve conter corda na borda superior para viabilizar a fixação.</a:t>
            </a:r>
          </a:p>
          <a:p>
            <a:r>
              <a:rPr lang="pt-BR" dirty="0"/>
              <a:t>Exposição e apresentação:</a:t>
            </a:r>
          </a:p>
          <a:p>
            <a:pPr lvl="1"/>
            <a:r>
              <a:rPr lang="pt-BR" dirty="0"/>
              <a:t>Os autores são responsáveis por identificar o local de afixação e devem colocar o pôster 10 minutos antes do início da apresentação, além de retirá-lo após o término;</a:t>
            </a:r>
          </a:p>
          <a:p>
            <a:pPr lvl="1"/>
            <a:r>
              <a:rPr lang="pt-BR" dirty="0"/>
              <a:t>Durante todo o horário da apresentação, deve-se haver a presença de pelo menos um autor junto ao pôster.</a:t>
            </a:r>
          </a:p>
        </p:txBody>
      </p:sp>
    </p:spTree>
    <p:extLst>
      <p:ext uri="{BB962C8B-B14F-4D97-AF65-F5344CB8AC3E}">
        <p14:creationId xmlns:p14="http://schemas.microsoft.com/office/powerpoint/2010/main" val="3415038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342</Words>
  <Application>Microsoft Office PowerPoint</Application>
  <PresentationFormat>Personalizar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Trebuchet MS</vt:lpstr>
      <vt:lpstr>Tema do Office</vt:lpstr>
      <vt:lpstr>[TÍTULO] MODELO PARA A APRESENTAÇÃO DE TRABALHOS EM PAINÉIS NO 41º CONGRESSO BRASILEIRO DE SISTEMAS PARTICULADOS</vt:lpstr>
      <vt:lpstr>Orientações para confecção dos banners (apague esta página)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[TÍTULO] MODELO PARA A APRESENTAÇÃO DE TRABALHOS EM PAINÉIS NO 41º CONGRESSO BRASILEIRO DE SISTEMAS PARTICULADOS</dc:title>
  <dc:creator>Isabelly Pereira</dc:creator>
  <cp:lastModifiedBy>Isabelly Pereira</cp:lastModifiedBy>
  <cp:revision>6</cp:revision>
  <dcterms:created xsi:type="dcterms:W3CDTF">2024-04-02T18:10:37Z</dcterms:created>
  <dcterms:modified xsi:type="dcterms:W3CDTF">2024-10-18T13:54:46Z</dcterms:modified>
</cp:coreProperties>
</file>